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26" r:id="rId1"/>
  </p:sldMasterIdLst>
  <p:sldIdLst>
    <p:sldId id="256" r:id="rId2"/>
    <p:sldId id="257" r:id="rId3"/>
    <p:sldId id="258" r:id="rId4"/>
    <p:sldId id="285" r:id="rId5"/>
    <p:sldId id="259" r:id="rId6"/>
    <p:sldId id="261" r:id="rId7"/>
    <p:sldId id="266" r:id="rId8"/>
    <p:sldId id="262" r:id="rId9"/>
    <p:sldId id="264" r:id="rId10"/>
    <p:sldId id="267" r:id="rId11"/>
    <p:sldId id="301" r:id="rId12"/>
    <p:sldId id="268" r:id="rId13"/>
    <p:sldId id="269" r:id="rId14"/>
    <p:sldId id="270" r:id="rId15"/>
    <p:sldId id="271" r:id="rId16"/>
    <p:sldId id="272" r:id="rId17"/>
    <p:sldId id="273" r:id="rId18"/>
    <p:sldId id="293" r:id="rId19"/>
    <p:sldId id="276" r:id="rId20"/>
    <p:sldId id="277" r:id="rId21"/>
    <p:sldId id="278" r:id="rId22"/>
    <p:sldId id="297" r:id="rId23"/>
    <p:sldId id="279" r:id="rId24"/>
    <p:sldId id="298" r:id="rId25"/>
    <p:sldId id="280" r:id="rId26"/>
    <p:sldId id="281" r:id="rId27"/>
    <p:sldId id="282" r:id="rId28"/>
    <p:sldId id="299" r:id="rId29"/>
    <p:sldId id="283" r:id="rId30"/>
    <p:sldId id="306" r:id="rId31"/>
    <p:sldId id="260" r:id="rId32"/>
    <p:sldId id="289" r:id="rId33"/>
    <p:sldId id="300" r:id="rId34"/>
    <p:sldId id="303" r:id="rId35"/>
    <p:sldId id="304" r:id="rId36"/>
    <p:sldId id="305" r:id="rId37"/>
    <p:sldId id="296" r:id="rId38"/>
    <p:sldId id="274" r:id="rId39"/>
    <p:sldId id="294" r:id="rId40"/>
    <p:sldId id="265" r:id="rId41"/>
    <p:sldId id="295" r:id="rId42"/>
    <p:sldId id="302" r:id="rId43"/>
    <p:sldId id="284" r:id="rId44"/>
    <p:sldId id="307" r:id="rId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6B5A9E0-1BE1-A5F0-DA6B-6465AED81A8E}" name="Joshua Thomas Stokes" initials="JTS" userId="Joshua Thomas Stokes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4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50" Type="http://schemas.microsoft.com/office/2018/10/relationships/authors" Target="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8.png>
</file>

<file path=ppt/media/image3.png>
</file>

<file path=ppt/media/image31.png>
</file>

<file path=ppt/media/image34.png>
</file>

<file path=ppt/media/image35.png>
</file>

<file path=ppt/media/image36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51.png>
</file>

<file path=ppt/media/image52.png>
</file>

<file path=ppt/media/image53.png>
</file>

<file path=ppt/media/image54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E240012D-1B74-4548-9BC2-A179EBD21C9C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C4F06C8B-C3E5-49CD-B476-731DC5C3D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994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0012D-1B74-4548-9BC2-A179EBD21C9C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06C8B-C3E5-49CD-B476-731DC5C3D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851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0012D-1B74-4548-9BC2-A179EBD21C9C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06C8B-C3E5-49CD-B476-731DC5C3D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1130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0012D-1B74-4548-9BC2-A179EBD21C9C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06C8B-C3E5-49CD-B476-731DC5C3D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39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0012D-1B74-4548-9BC2-A179EBD21C9C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06C8B-C3E5-49CD-B476-731DC5C3D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6287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0012D-1B74-4548-9BC2-A179EBD21C9C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06C8B-C3E5-49CD-B476-731DC5C3D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7662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0012D-1B74-4548-9BC2-A179EBD21C9C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06C8B-C3E5-49CD-B476-731DC5C3D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2922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0012D-1B74-4548-9BC2-A179EBD21C9C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06C8B-C3E5-49CD-B476-731DC5C3D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066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0012D-1B74-4548-9BC2-A179EBD21C9C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06C8B-C3E5-49CD-B476-731DC5C3D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614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0012D-1B74-4548-9BC2-A179EBD21C9C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06C8B-C3E5-49CD-B476-731DC5C3D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169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0012D-1B74-4548-9BC2-A179EBD21C9C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06C8B-C3E5-49CD-B476-731DC5C3D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216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0012D-1B74-4548-9BC2-A179EBD21C9C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06C8B-C3E5-49CD-B476-731DC5C3D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890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0012D-1B74-4548-9BC2-A179EBD21C9C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06C8B-C3E5-49CD-B476-731DC5C3D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139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0012D-1B74-4548-9BC2-A179EBD21C9C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06C8B-C3E5-49CD-B476-731DC5C3D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104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0012D-1B74-4548-9BC2-A179EBD21C9C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06C8B-C3E5-49CD-B476-731DC5C3D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662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0012D-1B74-4548-9BC2-A179EBD21C9C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06C8B-C3E5-49CD-B476-731DC5C3D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641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0012D-1B74-4548-9BC2-A179EBD21C9C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06C8B-C3E5-49CD-B476-731DC5C3D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059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E240012D-1B74-4548-9BC2-A179EBD21C9C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C4F06C8B-C3E5-49CD-B476-731DC5C3D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968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27" r:id="rId1"/>
    <p:sldLayoutId id="2147484228" r:id="rId2"/>
    <p:sldLayoutId id="2147484229" r:id="rId3"/>
    <p:sldLayoutId id="2147484230" r:id="rId4"/>
    <p:sldLayoutId id="2147484231" r:id="rId5"/>
    <p:sldLayoutId id="2147484232" r:id="rId6"/>
    <p:sldLayoutId id="2147484233" r:id="rId7"/>
    <p:sldLayoutId id="2147484234" r:id="rId8"/>
    <p:sldLayoutId id="2147484235" r:id="rId9"/>
    <p:sldLayoutId id="2147484236" r:id="rId10"/>
    <p:sldLayoutId id="2147484237" r:id="rId11"/>
    <p:sldLayoutId id="2147484238" r:id="rId12"/>
    <p:sldLayoutId id="2147484239" r:id="rId13"/>
    <p:sldLayoutId id="2147484240" r:id="rId14"/>
    <p:sldLayoutId id="2147484241" r:id="rId15"/>
    <p:sldLayoutId id="2147484242" r:id="rId16"/>
    <p:sldLayoutId id="214748424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3E796-9CC1-68E5-BAAF-23021345BB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Control System Design for a Hypersonic Reentry Vehicle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BEC1C4-2490-2118-7938-F0E7621FBD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Joshua Stokes</a:t>
            </a:r>
          </a:p>
          <a:p>
            <a:r>
              <a:rPr lang="en-US" dirty="0"/>
              <a:t>November 3</a:t>
            </a:r>
            <a:r>
              <a:rPr lang="en-US" baseline="30000" dirty="0"/>
              <a:t>rd</a:t>
            </a:r>
            <a:r>
              <a:rPr lang="en-US" dirty="0"/>
              <a:t>, 2022</a:t>
            </a:r>
          </a:p>
        </p:txBody>
      </p:sp>
    </p:spTree>
    <p:extLst>
      <p:ext uri="{BB962C8B-B14F-4D97-AF65-F5344CB8AC3E}">
        <p14:creationId xmlns:p14="http://schemas.microsoft.com/office/powerpoint/2010/main" val="4071441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6870F-CB44-CE55-4229-C42561069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Guidance Law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83AA4FB-DE0C-C866-3091-D32BEFE995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54954" y="2603500"/>
                <a:ext cx="5753846" cy="4157518"/>
              </a:xfrm>
            </p:spPr>
            <p:txBody>
              <a:bodyPr>
                <a:normAutofit/>
              </a:bodyPr>
              <a:lstStyle/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The guidance law controls the vehicle heading angle and flight path angle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The measured trajectory angles are subtracted from the commanded to compute an error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The error signal is input into a PI controller to generate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accPr>
                          <m:e>
                            <m:r>
                              <a:rPr lang="en-US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𝛾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𝑟𝑒𝑞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l-GR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ξ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𝑟𝑒𝑞</m:t>
                        </m:r>
                      </m:sub>
                    </m:sSub>
                  </m:oMath>
                </a14:m>
                <a:endParaRPr lang="en-US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The model inversion cancels out the plant dynamics in the controller, when added to the control signal this results in the required Lift and Side forces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The angle allocation module computes the required angle of attack and sideslip angles based on the computed aerodynamic forces 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83AA4FB-DE0C-C866-3091-D32BEFE995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54954" y="2603500"/>
                <a:ext cx="5753846" cy="4157518"/>
              </a:xfrm>
              <a:blipFill>
                <a:blip r:embed="rId2"/>
                <a:stretch>
                  <a:fillRect l="-212" t="-733" r="-11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CB3E33DA-471E-47F4-7A37-BF7D2E63E9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5673" y="3115396"/>
            <a:ext cx="5213580" cy="1844532"/>
          </a:xfrm>
          <a:prstGeom prst="rect">
            <a:avLst/>
          </a:prstGeom>
          <a:noFill/>
        </p:spPr>
      </p:pic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E75497F9-DD32-CFBA-EAA4-CA7648BF1B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7648256"/>
              </p:ext>
            </p:extLst>
          </p:nvPr>
        </p:nvGraphicFramePr>
        <p:xfrm>
          <a:off x="7767748" y="5403273"/>
          <a:ext cx="3412557" cy="9144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71907">
                  <a:extLst>
                    <a:ext uri="{9D8B030D-6E8A-4147-A177-3AD203B41FA5}">
                      <a16:colId xmlns:a16="http://schemas.microsoft.com/office/drawing/2014/main" val="3027223040"/>
                    </a:ext>
                  </a:extLst>
                </a:gridCol>
                <a:gridCol w="1786071">
                  <a:extLst>
                    <a:ext uri="{9D8B030D-6E8A-4147-A177-3AD203B41FA5}">
                      <a16:colId xmlns:a16="http://schemas.microsoft.com/office/drawing/2014/main" val="1322188633"/>
                    </a:ext>
                  </a:extLst>
                </a:gridCol>
                <a:gridCol w="854579">
                  <a:extLst>
                    <a:ext uri="{9D8B030D-6E8A-4147-A177-3AD203B41FA5}">
                      <a16:colId xmlns:a16="http://schemas.microsoft.com/office/drawing/2014/main" val="762584524"/>
                    </a:ext>
                  </a:extLst>
                </a:gridCol>
              </a:tblGrid>
              <a:tr h="2676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2044237"/>
                  </a:ext>
                </a:extLst>
              </a:tr>
              <a:tr h="267623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kp</a:t>
                      </a:r>
                      <a:endParaRPr 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Proportional Gain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1.92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4823737"/>
                  </a:ext>
                </a:extLst>
              </a:tr>
              <a:tr h="267623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Integral Gain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76106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5883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6870F-CB44-CE55-4229-C42561069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Guidance Law – Model Inversion (NDI)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AA4FB-DE0C-C866-3091-D32BEFE99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9494573" cy="375111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guidance law model inversion module inverts 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the system flight path angle and heading angle dynamics to generate aerodynamic force commands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To begin, the flight path angle equation of motion is rewritten to split the aerodynamic Lift and Side forces into the contributions from the vehicle and the control surfaces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The equation can</a:t>
            </a: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 then be rearranged to solve for the Lift and Side force required by the vehicle in order to obtain the desired flight path angle dynamics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800" dirty="0">
              <a:effectLst/>
              <a:latin typeface="Times New Roman" panose="02020603050405020304" pitchFamily="18" charset="0"/>
              <a:ea typeface="DengXian" panose="02010600030101010101" pitchFamily="2" charset="-122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21E7B9-BAFC-ABBD-8E8F-813D7B89F1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1465" y="3896592"/>
            <a:ext cx="4781550" cy="838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2E8204-7156-E747-B77E-A5520428E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8491" y="5446859"/>
            <a:ext cx="6867525" cy="58102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B35C2F3-5F4D-D101-E601-28F622B4850F}"/>
              </a:ext>
            </a:extLst>
          </p:cNvPr>
          <p:cNvSpPr/>
          <p:nvPr/>
        </p:nvSpPr>
        <p:spPr>
          <a:xfrm>
            <a:off x="2828491" y="5446859"/>
            <a:ext cx="6867525" cy="5810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638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6870F-CB44-CE55-4229-C42561069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Guidance Law – Model Inversion (NDI 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AA4FB-DE0C-C866-3091-D32BEFE99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9494573" cy="375111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previous steps are repeated for the vehicle heading angle, resulting in the following equation</a:t>
            </a: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The two equations are combined into a matrix equation and the Lift and Side forces can be solved for, resulting in: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800" dirty="0">
              <a:effectLst/>
              <a:latin typeface="Times New Roman" panose="02020603050405020304" pitchFamily="18" charset="0"/>
              <a:ea typeface="DengXian" panose="02010600030101010101" pitchFamily="2" charset="-122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resulting formula, along with state feedback, is utilized by the control system to compute the vehicle Lift and Side force commands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EED51-3C01-AFF7-1CD2-4B9B775F7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612" y="3208774"/>
            <a:ext cx="5438775" cy="51435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F528791-02DD-9072-008D-8826AA097502}"/>
              </a:ext>
            </a:extLst>
          </p:cNvPr>
          <p:cNvSpPr/>
          <p:nvPr/>
        </p:nvSpPr>
        <p:spPr>
          <a:xfrm>
            <a:off x="3297382" y="3208773"/>
            <a:ext cx="5518005" cy="51435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907FBC-B061-D021-C27B-1F2EA9EF26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2146" y="4453659"/>
            <a:ext cx="6057900" cy="77152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F39ED6A-C27A-9AFB-7558-1B904D2766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5486" y="4509077"/>
            <a:ext cx="2428875" cy="5905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43C1110-2F25-5B7D-EF4E-0F741EB9213E}"/>
              </a:ext>
            </a:extLst>
          </p:cNvPr>
          <p:cNvSpPr txBox="1"/>
          <p:nvPr/>
        </p:nvSpPr>
        <p:spPr>
          <a:xfrm>
            <a:off x="7536879" y="4645992"/>
            <a:ext cx="842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where: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2470AAD-A6CB-AAE6-C069-72261BD8339C}"/>
              </a:ext>
            </a:extLst>
          </p:cNvPr>
          <p:cNvSpPr/>
          <p:nvPr/>
        </p:nvSpPr>
        <p:spPr>
          <a:xfrm>
            <a:off x="1312146" y="4453659"/>
            <a:ext cx="6057900" cy="7715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255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4BCD91C-0019-FAA0-8CC0-E71B726E0A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8685" y="5605318"/>
            <a:ext cx="3305175" cy="7239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16870F-CB44-CE55-4229-C42561069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Guidance Law – Model Inversion (INDI)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AA4FB-DE0C-C866-3091-D32BEFE99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9762428" cy="375111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 the INDI version of the guidance law the flight path angle and heading angle equations of motion are linearized using a first order Taylor series approximation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equations are simplified using the time-scale separation assumption, resulting in the following: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equations are then rearranged to solve for the required incremental Lift and Side force commands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62C02B-E15A-D07B-DFDD-2D0C37ED88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3931" y="3846949"/>
            <a:ext cx="3476625" cy="457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2F0EF7-EE2B-806D-9412-0691520F9A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0093" y="4248153"/>
            <a:ext cx="3924300" cy="39052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E9FE979-A119-42D4-FE9F-1DF3F76017F9}"/>
                  </a:ext>
                </a:extLst>
              </p:cNvPr>
              <p:cNvSpPr txBox="1"/>
              <p:nvPr/>
            </p:nvSpPr>
            <p:spPr>
              <a:xfrm>
                <a:off x="6943293" y="3888827"/>
                <a:ext cx="4197927" cy="6628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Calibri" panose="020F0502020204030204" pitchFamily="34" charset="0"/>
                    <a:cs typeface="Calibri" panose="020F0502020204030204" pitchFamily="34" charset="0"/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accPr>
                          <m:e>
                            <m:r>
                              <a:rPr lang="en-US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𝛾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l-GR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ξ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are the measurements from the previous timestep </a:t>
                </a:r>
                <a:endParaRPr lang="en-US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E9FE979-A119-42D4-FE9F-1DF3F76017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3293" y="3888827"/>
                <a:ext cx="4197927" cy="662874"/>
              </a:xfrm>
              <a:prstGeom prst="rect">
                <a:avLst/>
              </a:prstGeom>
              <a:blipFill>
                <a:blip r:embed="rId5"/>
                <a:stretch>
                  <a:fillRect l="-1306" t="-2752" b="-137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DA0F8E70-7247-41DD-4E84-492AA691D311}"/>
              </a:ext>
            </a:extLst>
          </p:cNvPr>
          <p:cNvSpPr/>
          <p:nvPr/>
        </p:nvSpPr>
        <p:spPr>
          <a:xfrm>
            <a:off x="3986068" y="5557693"/>
            <a:ext cx="3924300" cy="7715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702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6870F-CB44-CE55-4229-C42561069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Guidance Law – Angle Allocation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AA4FB-DE0C-C866-3091-D32BEFE99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118355" cy="375111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Lift and Side forces computed by the dynamic inversion process are used to calculate the angle of attack and sideslip angle commands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linear fit of the CFD data is used to determine the vehicle lift as a function of angle of attack, and side force as a function of sideslip angle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required angle of attack and sideslip are then computed using the slope and intercept of this linear fit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bank angle command is set to zero throughout flight as it is not needed to control the vehicle trajectory</a:t>
            </a:r>
          </a:p>
        </p:txBody>
      </p:sp>
    </p:spTree>
    <p:extLst>
      <p:ext uri="{BB962C8B-B14F-4D97-AF65-F5344CB8AC3E}">
        <p14:creationId xmlns:p14="http://schemas.microsoft.com/office/powerpoint/2010/main" val="3994499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6870F-CB44-CE55-4229-C42561069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Angle and Rate 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AA4FB-DE0C-C866-3091-D32BEFE99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5098063" cy="3751118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Angle and Rate Controller consists of two feedback control loops in series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angle controller controls the vehicle angle of attack, sideslip, and bank angles using a proportional feedback controller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Generates rotation rate commands for the angles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Converts the angular rate commands into body frame rates via a coordinate transformation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rate controller consists of a proportional feedback controller that generates acceleration commands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acceleration commands are combined with model inversion outputs to obtain moment commands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7A79EA-59A9-FE4E-0BCE-AC9625F9C76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2179" y="3047768"/>
            <a:ext cx="5509895" cy="2484814"/>
          </a:xfrm>
          <a:prstGeom prst="rect">
            <a:avLst/>
          </a:prstGeom>
          <a:noFill/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26A42EC-DA9B-47CA-CF7C-F0E4DE28CC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0923593"/>
              </p:ext>
            </p:extLst>
          </p:nvPr>
        </p:nvGraphicFramePr>
        <p:xfrm>
          <a:off x="7295587" y="5719467"/>
          <a:ext cx="3863078" cy="9144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73813">
                  <a:extLst>
                    <a:ext uri="{9D8B030D-6E8A-4147-A177-3AD203B41FA5}">
                      <a16:colId xmlns:a16="http://schemas.microsoft.com/office/drawing/2014/main" val="3027223040"/>
                    </a:ext>
                  </a:extLst>
                </a:gridCol>
                <a:gridCol w="2100503">
                  <a:extLst>
                    <a:ext uri="{9D8B030D-6E8A-4147-A177-3AD203B41FA5}">
                      <a16:colId xmlns:a16="http://schemas.microsoft.com/office/drawing/2014/main" val="1322188633"/>
                    </a:ext>
                  </a:extLst>
                </a:gridCol>
                <a:gridCol w="888762">
                  <a:extLst>
                    <a:ext uri="{9D8B030D-6E8A-4147-A177-3AD203B41FA5}">
                      <a16:colId xmlns:a16="http://schemas.microsoft.com/office/drawing/2014/main" val="762584524"/>
                    </a:ext>
                  </a:extLst>
                </a:gridCol>
              </a:tblGrid>
              <a:tr h="2676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2044237"/>
                  </a:ext>
                </a:extLst>
              </a:tr>
              <a:tr h="267623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</a:t>
                      </a:r>
                      <a:r>
                        <a:rPr lang="en-US" sz="1400" baseline="-250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</a:t>
                      </a:r>
                      <a:endParaRPr 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Proportional Gain (Angle)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4823737"/>
                  </a:ext>
                </a:extLst>
              </a:tr>
              <a:tr h="267623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</a:t>
                      </a:r>
                      <a:r>
                        <a:rPr lang="en-US" sz="1400" baseline="-250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</a:t>
                      </a:r>
                      <a:endParaRPr lang="en-US" sz="1400" baseline="-250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Proportional Gain (Rate)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18.0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76106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220600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6870F-CB44-CE55-4229-C42561069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Angle and Rate Controller – Model Inversion (NDI)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AA4FB-DE0C-C866-3091-D32BEFE99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270428" cy="375111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rate control inversion module inverts 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the system rotational dynamics to generate aerodynamic moment commands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To begin, the total moment in the rotational equations of motion are split into the control surface and vehicle contributions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The previous equation is then expanded and rearranged to solve for the aerodynamic moments required to be provided by the control surfaces</a:t>
            </a:r>
          </a:p>
          <a:p>
            <a:pPr marL="0" indent="0">
              <a:buNone/>
            </a:pP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83CA91-0F9F-8D39-1CAE-7AB5D602C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3968750"/>
            <a:ext cx="3048000" cy="342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52E2CA-CBA8-C2C4-7F3C-C1142D2E3A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5662" y="5084232"/>
            <a:ext cx="5400675" cy="8001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A47BBF2-EA56-EE66-A0BE-1C8FF3E80763}"/>
              </a:ext>
            </a:extLst>
          </p:cNvPr>
          <p:cNvSpPr/>
          <p:nvPr/>
        </p:nvSpPr>
        <p:spPr>
          <a:xfrm>
            <a:off x="3315854" y="5006109"/>
            <a:ext cx="5615709" cy="97905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7949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6870F-CB44-CE55-4229-C42561069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Angle and Rate Controller – Model Inversion (INDI)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AA4FB-DE0C-C866-3091-D32BEFE99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9891737" cy="375111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 the INDI version of the rate controller the rotational equations of motion are linearized using a first order Taylor series approximation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equations are simplified using the time-scale separation assumption and then the incremental moment command is solved for, resulting in the following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B3D064-04E7-0366-2BCC-3F3692E7F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0" y="3310514"/>
            <a:ext cx="4419600" cy="8096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51242F-FA53-C44F-07E0-509D2E1A27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025" y="5228968"/>
            <a:ext cx="1885950" cy="33337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72D15A3-079A-05F0-9500-C9D7CEE98505}"/>
              </a:ext>
            </a:extLst>
          </p:cNvPr>
          <p:cNvSpPr/>
          <p:nvPr/>
        </p:nvSpPr>
        <p:spPr>
          <a:xfrm>
            <a:off x="5153025" y="5220422"/>
            <a:ext cx="1885949" cy="3333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6245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6870F-CB44-CE55-4229-C42561069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Allocation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AA4FB-DE0C-C866-3091-D32BEFE99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7970573" cy="375111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After computing the required moments, the control law determines the corresponding allocation of the control inputs (flap deflection angles)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control allocation is computed by solving a quadratic cost function and determine the optimal control inputs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following equation represents the cost function that is optimized: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After formulating the cost function, it is solved using an active set method algorithm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E62E85-CF7C-8CB3-37C4-098E8BA95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6409" y="4411649"/>
            <a:ext cx="3238500" cy="35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8538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03D2-52D1-A0EC-D6BB-78E1C4A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– Rate 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7C3FB-337E-3510-58FF-DE9CC1D15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475" y="2451642"/>
            <a:ext cx="3900847" cy="3635523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figures to the right display the step response for the closed loop rate controller using the two inversion schemes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results show that both methods respond to the pitch and yaw rate steps while maintaining a small roll rate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axis decoupling benefits provided by Dynamic Inversion are also apparent in the 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6D4F8E-5D06-70A0-5EF7-B250086FE3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0341" y="2742707"/>
            <a:ext cx="4068783" cy="305339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89E7E5-6AF6-90A6-80C1-4449AE3B70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3142" y="2727156"/>
            <a:ext cx="3900846" cy="30533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9436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8CAA7-1A65-7E45-9E4E-4B43EAC4C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784C8-5BA0-81BE-BE28-4033E8139D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indent="-182880" algn="thaiDist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  <a:p>
            <a:pPr indent="-182880" algn="thaiDist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Modeling</a:t>
            </a:r>
          </a:p>
          <a:p>
            <a:pPr indent="-182880" algn="thaiDist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Control System Design</a:t>
            </a:r>
          </a:p>
          <a:p>
            <a:pPr indent="-182880" algn="thaiDist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Analysis Results</a:t>
            </a:r>
          </a:p>
          <a:p>
            <a:pPr indent="-182880" algn="thaiDist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10247927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03D2-52D1-A0EC-D6BB-78E1C4A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– Angle 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7C3FB-337E-3510-58FF-DE9CC1D15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333" y="2594952"/>
            <a:ext cx="4126346" cy="3993855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figures to the right display the step response for the closed loop angle controller using the two inversion schemes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In both cases the control system responds as expected to the commands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A small amount of coupling can be seen in the bank angle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To be expected since the dynamic inversion process is only applied to the vehicle body axis rotations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These rotations do not translate directly to the bank, angle of attack, and sideslip angles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A90CD2-39B5-6BFD-2A73-D077D36CBD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1679" y="2655533"/>
            <a:ext cx="4147806" cy="3112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544229-6D4A-3712-782D-33433539B4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5958" y="2674909"/>
            <a:ext cx="3951883" cy="30933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857589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03D2-52D1-A0EC-D6BB-78E1C4A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– Guidance Law Scenario One (Constant Input)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7C3FB-337E-3510-58FF-DE9CC1D15C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guidance law is first tested using a constant command input for heading angle and flight path angle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simulation initializes with a flight path angle of -5.5</a:t>
            </a:r>
            <a:r>
              <a:rPr lang="en-US" baseline="30000" dirty="0">
                <a:latin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and a heading angle of 0</a:t>
            </a:r>
            <a:r>
              <a:rPr lang="en-US" baseline="30000" dirty="0">
                <a:latin typeface="Calibri" panose="020F0502020204030204" pitchFamily="34" charset="0"/>
                <a:cs typeface="Calibri" panose="020F0502020204030204" pitchFamily="34" charset="0"/>
              </a:rPr>
              <a:t>o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and vehicle is commanded to hold those initial conditions constant throughout the test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angle of attack and side slip angle are initialized at zero and must rotate to the correct positions which induces some initial error in the response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This is done to assess the robustness of the controller</a:t>
            </a:r>
          </a:p>
        </p:txBody>
      </p:sp>
    </p:spTree>
    <p:extLst>
      <p:ext uri="{BB962C8B-B14F-4D97-AF65-F5344CB8AC3E}">
        <p14:creationId xmlns:p14="http://schemas.microsoft.com/office/powerpoint/2010/main" val="14034828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03D2-52D1-A0EC-D6BB-78E1C4A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– Guidance Law Scenario One (Constant Input)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7C3FB-337E-3510-58FF-DE9CC1D15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167" y="2566178"/>
            <a:ext cx="4478119" cy="3416300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Both control schemes successfully hold the commanded velocity vector direction constant as expected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NDI response shows a larger steady state error, although this error is still extremely small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error can be attributed to mismatches between the interpolated aerodynamic model data used in the control law and the true model data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angle/rate controller successfully tracks the commands generated by the guidance law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089531-120A-A63E-2E3D-0C3608698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286" y="2803366"/>
            <a:ext cx="3802384" cy="285356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11A4E10D-A8F1-0558-8D7D-EFA3A6DF52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484"/>
          <a:stretch/>
        </p:blipFill>
        <p:spPr>
          <a:xfrm>
            <a:off x="8411159" y="2728720"/>
            <a:ext cx="3690027" cy="292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2211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03D2-52D1-A0EC-D6BB-78E1C4A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– Guidance Law Scenario Two (Ramp Input)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7C3FB-337E-3510-58FF-DE9CC1D15C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second test scenario initializes with a flight path angle of -5.5 degrees and heading angle of 0 degrees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Beginning at time zero, a ramp input is commanded to the flight path angle for 10 seconds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 ramp rate of 0.02 degrees per second is used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Following the initial ramp, the flight path angle is held constant and a ramp input is commanded to the heading angle</a:t>
            </a:r>
          </a:p>
        </p:txBody>
      </p:sp>
    </p:spTree>
    <p:extLst>
      <p:ext uri="{BB962C8B-B14F-4D97-AF65-F5344CB8AC3E}">
        <p14:creationId xmlns:p14="http://schemas.microsoft.com/office/powerpoint/2010/main" val="31290916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03D2-52D1-A0EC-D6BB-78E1C4A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– Guidance Law Scenario Two(Ramp Input)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7C3FB-337E-3510-58FF-DE9CC1D15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167" y="2566178"/>
            <a:ext cx="4042283" cy="34163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Both control schemes successfully track the ramp command inputs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It can be observed that control signal saturation degrades tracking performance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Angle of attack command is saturated during flight path angle ramp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Flap deflections are saturated during both profiles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536868-83C6-47A1-5B04-B707614879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368" y="2901290"/>
            <a:ext cx="3716980" cy="278924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A7C74A4-AD01-A0A1-97B8-EBC195A548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4" t="2816" r="7961"/>
          <a:stretch/>
        </p:blipFill>
        <p:spPr bwMode="auto">
          <a:xfrm>
            <a:off x="8372348" y="2178623"/>
            <a:ext cx="3053382" cy="2162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0C245BD7-56DB-0E95-6AB8-C4CB894A3C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75" t="4041" b="3322"/>
          <a:stretch/>
        </p:blipFill>
        <p:spPr>
          <a:xfrm>
            <a:off x="8297970" y="4341263"/>
            <a:ext cx="3430002" cy="245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5306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03D2-52D1-A0EC-D6BB-78E1C4A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Flight Condition Variation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7C3FB-337E-3510-58FF-DE9CC1D15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4801464" cy="34163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To further assess the robustness of the controller, the control system was tested under various initial flight conditions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Due to the implementation of dynamic inversion, changes in flight conditions should have minimal impact on system performance</a:t>
            </a:r>
            <a:endParaRPr lang="en-US" sz="1800" dirty="0"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A total of nine cases were executed with the same angle of attack and sideslip angle command profile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2FC84A5A-7B2C-E20A-8005-0E25C00BDA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771653"/>
              </p:ext>
            </p:extLst>
          </p:nvPr>
        </p:nvGraphicFramePr>
        <p:xfrm>
          <a:off x="6379782" y="2603500"/>
          <a:ext cx="5037400" cy="318710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00338">
                  <a:extLst>
                    <a:ext uri="{9D8B030D-6E8A-4147-A177-3AD203B41FA5}">
                      <a16:colId xmlns:a16="http://schemas.microsoft.com/office/drawing/2014/main" val="1268900297"/>
                    </a:ext>
                  </a:extLst>
                </a:gridCol>
                <a:gridCol w="1743342">
                  <a:extLst>
                    <a:ext uri="{9D8B030D-6E8A-4147-A177-3AD203B41FA5}">
                      <a16:colId xmlns:a16="http://schemas.microsoft.com/office/drawing/2014/main" val="3392618550"/>
                    </a:ext>
                  </a:extLst>
                </a:gridCol>
                <a:gridCol w="2093720">
                  <a:extLst>
                    <a:ext uri="{9D8B030D-6E8A-4147-A177-3AD203B41FA5}">
                      <a16:colId xmlns:a16="http://schemas.microsoft.com/office/drawing/2014/main" val="3002454958"/>
                    </a:ext>
                  </a:extLst>
                </a:gridCol>
              </a:tblGrid>
              <a:tr h="28300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Case 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Initial Mach 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Initial Altitude (km)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5697"/>
                  </a:ext>
                </a:extLst>
              </a:tr>
              <a:tr h="28300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20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32208037"/>
                  </a:ext>
                </a:extLst>
              </a:tr>
              <a:tr h="28300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20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100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54153408"/>
                  </a:ext>
                </a:extLst>
              </a:tr>
              <a:tr h="28300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20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120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8731869"/>
                  </a:ext>
                </a:extLst>
              </a:tr>
              <a:tr h="28300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30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92714186"/>
                  </a:ext>
                </a:extLst>
              </a:tr>
              <a:tr h="28300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30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100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32923965"/>
                  </a:ext>
                </a:extLst>
              </a:tr>
              <a:tr h="28300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6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30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120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50102609"/>
                  </a:ext>
                </a:extLst>
              </a:tr>
              <a:tr h="28300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7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40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76931040"/>
                  </a:ext>
                </a:extLst>
              </a:tr>
              <a:tr h="28300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8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40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100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9692231"/>
                  </a:ext>
                </a:extLst>
              </a:tr>
              <a:tr h="28300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9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40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a:t>120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970422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72721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03D2-52D1-A0EC-D6BB-78E1C4A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Flight Condition Variation (Results)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7C3FB-337E-3510-58FF-DE9CC1D15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468032"/>
            <a:ext cx="8761412" cy="34163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flight condition variation results for the INDI controller are shown below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results show that the flight conditions have minimal impact on the controller performance as expected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F3F1BECE-40A6-9B8D-B52D-9C92054072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21" b="2598"/>
          <a:stretch/>
        </p:blipFill>
        <p:spPr>
          <a:xfrm>
            <a:off x="1306286" y="3522306"/>
            <a:ext cx="4385387" cy="3335694"/>
          </a:xfrm>
          <a:prstGeom prst="rect">
            <a:avLst/>
          </a:prstGeom>
        </p:spPr>
      </p:pic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91D845EB-ACBD-DA43-AE3D-B186A7FEA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429000"/>
            <a:ext cx="470447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9870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03D2-52D1-A0EC-D6BB-78E1C4A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 Uncertainty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7C3FB-337E-3510-58FF-DE9CC1D15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3" y="2551398"/>
            <a:ext cx="9687218" cy="34163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simulation results presented in the previous sections utilized near-perfect modeling knowledge in the controller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NDI and INDI processes both utilize some level of modeling knowledge to compute forces and torques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To assess the effect of modeling uncertainty, a 10% error factor was applied to the aerodynamic force and moment coefficients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These conditions were used along with the guidance law constant input test to observe the effects of the model mismatch</a:t>
            </a:r>
          </a:p>
        </p:txBody>
      </p:sp>
    </p:spTree>
    <p:extLst>
      <p:ext uri="{BB962C8B-B14F-4D97-AF65-F5344CB8AC3E}">
        <p14:creationId xmlns:p14="http://schemas.microsoft.com/office/powerpoint/2010/main" val="2539052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03D2-52D1-A0EC-D6BB-78E1C4A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 Uncertainty (Results)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7C3FB-337E-3510-58FF-DE9CC1D15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175" y="2532737"/>
            <a:ext cx="4377924" cy="34163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error factor has a noticeable effect on the NDI system performance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This is due to the NDI method’s increased reliance on model parameters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results show that the effects of the error factor on the INDI control law are negligible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These results are expected since the INDI replaces the plant dynamics model with state feedback in the controller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90FF98-801A-1ECE-CA00-ECC620BB09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9649" y="2705050"/>
            <a:ext cx="3991583" cy="2995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4E7890-332E-2ECD-1AED-ACF58A237E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1614" y="2705050"/>
            <a:ext cx="3890135" cy="299537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BD04EC-72FF-507B-EBFD-A3E4CD98F188}"/>
              </a:ext>
            </a:extLst>
          </p:cNvPr>
          <p:cNvSpPr txBox="1"/>
          <p:nvPr/>
        </p:nvSpPr>
        <p:spPr>
          <a:xfrm>
            <a:off x="6439605" y="5675951"/>
            <a:ext cx="8716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NDI Results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73E741-2CD0-B8F9-34E9-E208D7CFD2CD}"/>
              </a:ext>
            </a:extLst>
          </p:cNvPr>
          <p:cNvSpPr txBox="1"/>
          <p:nvPr/>
        </p:nvSpPr>
        <p:spPr>
          <a:xfrm>
            <a:off x="9998579" y="5675951"/>
            <a:ext cx="10407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INDI Results</a:t>
            </a:r>
          </a:p>
        </p:txBody>
      </p:sp>
    </p:spTree>
    <p:extLst>
      <p:ext uri="{BB962C8B-B14F-4D97-AF65-F5344CB8AC3E}">
        <p14:creationId xmlns:p14="http://schemas.microsoft.com/office/powerpoint/2010/main" val="36803430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03D2-52D1-A0EC-D6BB-78E1C4A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7C3FB-337E-3510-58FF-DE9CC1D15C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The dynamic inversion-based control system has been proven to be capable of stabilizing and controlling the vehicle trajectory throughout a range of flight conditions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Simulation results show that the control system successfully tracks the commands and remains stable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two inversion schemes analyzed show similar performance when model uncertainties are small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NDI performance is shown to suffer more as the uncertainty magnitude increases</a:t>
            </a:r>
          </a:p>
        </p:txBody>
      </p:sp>
    </p:spTree>
    <p:extLst>
      <p:ext uri="{BB962C8B-B14F-4D97-AF65-F5344CB8AC3E}">
        <p14:creationId xmlns:p14="http://schemas.microsoft.com/office/powerpoint/2010/main" val="3586621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7A872-848C-EBE8-253A-362C0D359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BC2A9-3381-6675-E34B-4055060A0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7127" y="2629138"/>
            <a:ext cx="6202800" cy="3416300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ADEPT class vehicle is a Deployable Entry Vehicle (DEV) consisting of a deployable umbrella-like structure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One of the design challenges that the ADEPT vehicle is faced with is the development of a suitable control system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This is primarily a challenge due to the lack of a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backshell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on the vehicle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One of the control options being assessed by the NASA Ames Pterodactyl project is the utilization of articulated flaps to control the vehicle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aim of this project is to further the study of the ADEPT flap control system and develop a feasible controller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EDF23D-073B-4E1D-B8FA-1725568608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09" b="10507"/>
          <a:stretch/>
        </p:blipFill>
        <p:spPr bwMode="auto">
          <a:xfrm>
            <a:off x="8154526" y="2329464"/>
            <a:ext cx="2377358" cy="295621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F0B2F1-F040-4D45-5FA4-0822C03535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8709" y="5267542"/>
            <a:ext cx="4005589" cy="15752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836014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69C80-1192-68CF-F40A-64FD3D958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5936" y="2664819"/>
            <a:ext cx="8825660" cy="764181"/>
          </a:xfrm>
        </p:spPr>
        <p:txBody>
          <a:bodyPr/>
          <a:lstStyle/>
          <a:p>
            <a:pPr algn="ctr"/>
            <a:r>
              <a:rPr lang="en-US" sz="4800" dirty="0"/>
              <a:t>Backup</a:t>
            </a:r>
          </a:p>
        </p:txBody>
      </p:sp>
    </p:spTree>
    <p:extLst>
      <p:ext uri="{BB962C8B-B14F-4D97-AF65-F5344CB8AC3E}">
        <p14:creationId xmlns:p14="http://schemas.microsoft.com/office/powerpoint/2010/main" val="8723165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64C6A-64AE-2A12-F8EF-31DE0DC09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Vehicle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8BBF0-9D53-DD2B-BB42-EB1F12E8C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377" y="2509736"/>
            <a:ext cx="6977536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images to the right depict the ADEPT vehicle model utilized throughout the analysis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eight control flaps deflect into and out of the airflow to control the aerodynamic moments acting on the vehicle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images below depict the coordinate frames used for the analysis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A483D2-5A1D-EE5E-0653-A19CFAD663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09" b="10507"/>
          <a:stretch/>
        </p:blipFill>
        <p:spPr bwMode="auto">
          <a:xfrm>
            <a:off x="8145981" y="2261097"/>
            <a:ext cx="2377358" cy="295621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AAFC91-9780-4D25-EF5B-FCA7106922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8709" y="5267542"/>
            <a:ext cx="4005589" cy="1575260"/>
          </a:xfrm>
          <a:prstGeom prst="rect">
            <a:avLst/>
          </a:prstGeom>
          <a:noFill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81B58C-BBD4-EF8A-93E6-ACA4D2D836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190" y="4546533"/>
            <a:ext cx="5265520" cy="224603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516544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69C80-1192-68CF-F40A-64FD3D958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9060" y="2664819"/>
            <a:ext cx="8825660" cy="764181"/>
          </a:xfrm>
        </p:spPr>
        <p:txBody>
          <a:bodyPr/>
          <a:lstStyle/>
          <a:p>
            <a:pPr algn="ctr"/>
            <a:r>
              <a:rPr lang="en-US" sz="4800" dirty="0"/>
              <a:t>Dynamic Inversion</a:t>
            </a:r>
          </a:p>
        </p:txBody>
      </p:sp>
    </p:spTree>
    <p:extLst>
      <p:ext uri="{BB962C8B-B14F-4D97-AF65-F5344CB8AC3E}">
        <p14:creationId xmlns:p14="http://schemas.microsoft.com/office/powerpoint/2010/main" val="5854858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B2EAA-B2A4-F3FC-A704-EA22F726E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Inversion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AEA9F-6B89-CF4B-65C3-02351DE8A3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control system utilizes dynamic inversion to generate control inputs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Dynamic inversion utilizes the knowledge of the plant dynamics in the control law to effectively cancel out their effects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With the nonlinear plant dynamics being cancelled out by the dynamic inversion, the control system design is simplified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Assuming perfect inversion, the resulting system becomes a linearized and uncoupled system that can be controlled by traditional means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 reality modeling errors are present and will affect overall closed-loop performance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Two dynamic inversion methods were tested and compared: NDI and INDI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controller has the capability of switching between the two methods via a configurable parameter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5398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B2EAA-B2A4-F3FC-A704-EA22F726E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Inversion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AEA9F-6B89-CF4B-65C3-02351DE8A3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499"/>
            <a:ext cx="8761412" cy="391737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following steps outline the NDI formulation for an arbitrary system: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Where f(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x,p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 represents the system dynamics 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absent of any control inputs and G(</a:t>
            </a: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x,p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) represents the contribution due to the control inputs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To begin the NDI formulation, the state derivative is replaced by the virtual command (v)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The equation is then rearranged to solve for the control input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Thus, by utilizing the knowledge of the plant and the control effectiveness matrix, the control input can be computed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This method relies on accurate model knowledge to be effective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C1C2C7-E6AC-8A78-3CCD-C02BC7665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7909" y="3040927"/>
            <a:ext cx="2095500" cy="3143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B875EC2-58B1-120E-F951-93BD24D55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1234" y="4878097"/>
            <a:ext cx="2228850" cy="37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3430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B2EAA-B2A4-F3FC-A704-EA22F726E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Inversion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B3AEA9F-6B89-CF4B-65C3-02351DE8A3A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54955" y="2603499"/>
                <a:ext cx="8761412" cy="3917373"/>
              </a:xfrm>
            </p:spPr>
            <p:txBody>
              <a:bodyPr>
                <a:normAutofit/>
              </a:bodyPr>
              <a:lstStyle/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sz="1800" dirty="0"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Calibri" panose="020F0502020204030204" pitchFamily="34" charset="0"/>
                  </a:rPr>
                  <a:t>The INDI approach functions by computing an incremental input </a:t>
                </a:r>
                <a:r>
                  <a:rPr lang="en-US" sz="1800" dirty="0" err="1"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Calibri" panose="020F0502020204030204" pitchFamily="34" charset="0"/>
                  </a:rPr>
                  <a:t>Δu</a:t>
                </a:r>
                <a:r>
                  <a:rPr lang="en-US" sz="1800" dirty="0"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Calibri" panose="020F0502020204030204" pitchFamily="34" charset="0"/>
                  </a:rPr>
                  <a:t> with respect to the states of the system from the previous timestep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>
                    <a:latin typeface="Calibri" panose="020F0502020204030204" pitchFamily="34" charset="0"/>
                    <a:cs typeface="Calibri" panose="020F0502020204030204" pitchFamily="34" charset="0"/>
                  </a:rPr>
                  <a:t>To formulate the incremental input, the system dynamics are approximated using a first order Taylor series expansion 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endParaRPr lang="en-US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0" indent="0">
                  <a:buNone/>
                </a:pPr>
                <a:endParaRPr lang="en-US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>
                    <a:latin typeface="Calibri" panose="020F0502020204030204" pitchFamily="34" charset="0"/>
                    <a:cs typeface="Calibri" panose="020F0502020204030204" pitchFamily="34" charset="0"/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acc>
                          <m:accPr>
                            <m:chr m:val="̇"/>
                            <m:ctrlPr>
                              <a:rPr lang="en-US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>
                    <a:latin typeface="Calibri" panose="020F0502020204030204" pitchFamily="34" charset="0"/>
                    <a:cs typeface="Calibri" panose="020F0502020204030204" pitchFamily="34" charset="0"/>
                  </a:rPr>
                  <a:t> refers to the state measurements from the previous timestep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>
                    <a:latin typeface="Calibri" panose="020F0502020204030204" pitchFamily="34" charset="0"/>
                    <a:cs typeface="Calibri" panose="020F0502020204030204" pitchFamily="34" charset="0"/>
                  </a:rPr>
                  <a:t>It is assumed that the changes in the states occur significantly slower than the changes in the control input, so the above equation reduces to: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B3AEA9F-6B89-CF4B-65C3-02351DE8A3A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54955" y="2603499"/>
                <a:ext cx="8761412" cy="3917373"/>
              </a:xfrm>
              <a:blipFill>
                <a:blip r:embed="rId2"/>
                <a:stretch>
                  <a:fillRect l="-139" t="-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50512B98-D45E-E30B-AEB4-24D3595409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5046"/>
          <a:stretch/>
        </p:blipFill>
        <p:spPr>
          <a:xfrm>
            <a:off x="2762249" y="4030468"/>
            <a:ext cx="6667500" cy="4268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0BC8D1-6FE1-7F78-B568-8E7D02EC52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6362" y="5884332"/>
            <a:ext cx="1819275" cy="36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0425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B2EAA-B2A4-F3FC-A704-EA22F726E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Inversion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AEA9F-6B89-CF4B-65C3-02351DE8A3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499"/>
            <a:ext cx="9873263" cy="391737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The previous equation can then be rearranged to solve for the incremental control input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The total control input can be updated by adding the incremental input to a running sum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advantage of utilizing this formulation is that the only modeling information required is the control effectiveness (G)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additional modeling information required by NDI is replaced by the state feedback measurements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E44D65-F5E3-9421-CCDD-9ED0EB102F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7300" y="2980459"/>
            <a:ext cx="2057400" cy="342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386B367-083F-0043-5917-D66DA9CEBB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8173" y="3907367"/>
            <a:ext cx="1266825" cy="20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9319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03D2-52D1-A0EC-D6BB-78E1C4A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– Dynamic Inversion (Rate Control)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7C3FB-337E-3510-58FF-DE9CC1D15C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Prior to testing the closed-loop rate control module, both rate control dynamic inversion modules are tested open loop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To accomplish this, angular acceleration commands coming from the rate controller are replaced with constant acceleration inputs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 constant acceleration of 1 m/sec^2 is commanded in both pitch and yaw while the roll acceleration is held at zero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This is done to verify that the performance of dynamic inversion and the control allocation is as expected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Theoretically if the dynamic inversion functions perfectly, the resulting rate output would be a simple integration of the commanded acceleration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9119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6870F-CB44-CE55-4229-C42561069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Guidance Law – Model Inversion (INDI Filtering)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AA4FB-DE0C-C866-3091-D32BEFE99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5098063" cy="375111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INDI method requires the use of filtering on the commands and state feedback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discretized first-order Butterworth filter with a cutoff frequency of 250 Hz is implemented for this purpose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simulation utilized to test the control system did not include sensor noise characteristics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Additional filter design may be necessary after adding sensor noise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0014AF-53C3-F9D9-D00E-FF38BF5FA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2389" y="2603500"/>
            <a:ext cx="5006697" cy="37511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31217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6870F-CB44-CE55-4229-C42561069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Allocation (Cost Function Inputs)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836AF61B-94E9-EF2D-CE5B-77C165DBA0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7953766"/>
              </p:ext>
            </p:extLst>
          </p:nvPr>
        </p:nvGraphicFramePr>
        <p:xfrm>
          <a:off x="919018" y="2391448"/>
          <a:ext cx="10353964" cy="4312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76607">
                  <a:extLst>
                    <a:ext uri="{9D8B030D-6E8A-4147-A177-3AD203B41FA5}">
                      <a16:colId xmlns:a16="http://schemas.microsoft.com/office/drawing/2014/main" val="1268900297"/>
                    </a:ext>
                  </a:extLst>
                </a:gridCol>
                <a:gridCol w="3287757">
                  <a:extLst>
                    <a:ext uri="{9D8B030D-6E8A-4147-A177-3AD203B41FA5}">
                      <a16:colId xmlns:a16="http://schemas.microsoft.com/office/drawing/2014/main" val="3392618550"/>
                    </a:ext>
                  </a:extLst>
                </a:gridCol>
                <a:gridCol w="5689600">
                  <a:extLst>
                    <a:ext uri="{9D8B030D-6E8A-4147-A177-3AD203B41FA5}">
                      <a16:colId xmlns:a16="http://schemas.microsoft.com/office/drawing/2014/main" val="30024549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</a:t>
                      </a:r>
                      <a:r>
                        <a:rPr lang="en-US" baseline="-25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Physical input weighting matrix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All eight control flaps are weighted evenly, thus this is an 8x8 identity matrix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2208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Physical control 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The physical flap deflection angles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4153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</a:t>
                      </a:r>
                      <a:r>
                        <a:rPr lang="en-US" baseline="-250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</a:t>
                      </a:r>
                      <a:endParaRPr lang="en-US" baseline="-250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Desired control 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The desired deflection angles, set to keep flap angles near zero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8731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l-G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μ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Relative weighting constant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Set to 10-6 to prioritize the weighting on the physical control inputs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7141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</a:t>
                      </a:r>
                      <a:r>
                        <a:rPr lang="en-US" baseline="-25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Virtual input weighting matrix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All three control flaps are weighted evenly, thus this is an 3x3 identity matrix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29239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Control effectiveness matrix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Consists of localized slopes of the flap aerodynamic moment coefficients with respect to deflection angle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0102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Virtual Control 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The computed roll, pitch and yaw moment commands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69310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3452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7A872-848C-EBE8-253A-362C0D359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BC2A9-3381-6675-E34B-4055060A0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Develop a control system to control the descent of the ADEPT vehicle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The aim of the control system is to control the vehicle flight path angle and heading angle throughout flight as well as stabilize the vehicle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Utilize Non-Linear Dynamic Inversion (NDI) and Incremental Non-Linear Dynamic Inversion (INDI) in the control system design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Utilizing these inversion methods provide many benefits to control system performance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Verify the control system functionality via simulation analysis</a:t>
            </a:r>
          </a:p>
        </p:txBody>
      </p:sp>
    </p:spTree>
    <p:extLst>
      <p:ext uri="{BB962C8B-B14F-4D97-AF65-F5344CB8AC3E}">
        <p14:creationId xmlns:p14="http://schemas.microsoft.com/office/powerpoint/2010/main" val="37225563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03D2-52D1-A0EC-D6BB-78E1C4A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7C3FB-337E-3510-58FF-DE9CC1D15C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control system analysis is split up into a series of tests designed to exercise the various control loops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performance control loop is assessed individually, starting from the innermost loop (rate control)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All tests are executed using both NDI and INDI controllers and results are overlayed when applicable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After assessing the performance of the control loops, additional stressing cases are executed to assess controller robustness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1549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03D2-52D1-A0EC-D6BB-78E1C4A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Analysis – Dynamic Inversion (Rate Control)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7C3FB-337E-3510-58FF-DE9CC1D15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465" y="2661399"/>
            <a:ext cx="4424211" cy="34163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results for the NDI test are presented to the right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acceleration plots show that after an initial transient, the accelerations reach the commanded values and remain there for the remainder of the simulation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flap deflection angles are shown to change with time as the vehicle accelerates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723F5E-8C6C-BC4B-F8FE-A052C78781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531" y="2831250"/>
            <a:ext cx="4068783" cy="305308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C428D7-5B4C-2C78-B612-40B684E667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2433" y="2775995"/>
            <a:ext cx="4142388" cy="31083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990598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03D2-52D1-A0EC-D6BB-78E1C4A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Analysis – Dynamic Inversion (Rate Control)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7C3FB-337E-3510-58FF-DE9CC1D15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465" y="2661399"/>
            <a:ext cx="4424211" cy="3776346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results for the INDI test are presented to the right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It is apparent that the initial transient is different than the NDI results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there are oscillations in the response before the acceleration converges to the commanded values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This is because INDI relies on the filtered state feedback signals, so it requires time to converge on the correct solution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duration of these oscillations is short, and the algorithm successfully functions as expected following the startup transient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763B77-372A-F56D-9CB0-507B857D30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4438" y="2764847"/>
            <a:ext cx="4136452" cy="3103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C0FDB7-9926-FE3A-3658-0235263249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96"/>
          <a:stretch/>
        </p:blipFill>
        <p:spPr bwMode="auto">
          <a:xfrm>
            <a:off x="8193192" y="2764847"/>
            <a:ext cx="3906444" cy="310855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287283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03D2-52D1-A0EC-D6BB-78E1C4A7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7C3FB-337E-3510-58FF-DE9CC1D15C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All state feedback utilized in the simulation was fed directly from the state variables without any additional sensor noise or error modeling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To improve the fidelity of the model, sensor modeling should be included to assess the effect that these factors have on the control system performance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After improving the modeling fidelity, the controller should be tuned to meet a realistic set of control requirements</a:t>
            </a:r>
            <a:endParaRPr lang="en-US" sz="1800" dirty="0"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Lastly, the control system should be verified by testing realistic flight profiles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analysis presented in this report was limited in that it did not include a method of generating realistic flight path angle and heading angle profiles over the course of an entire flight</a:t>
            </a:r>
          </a:p>
        </p:txBody>
      </p:sp>
    </p:spTree>
    <p:extLst>
      <p:ext uri="{BB962C8B-B14F-4D97-AF65-F5344CB8AC3E}">
        <p14:creationId xmlns:p14="http://schemas.microsoft.com/office/powerpoint/2010/main" val="56020714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5729AA-43D8-1EDE-C27B-EB9742DD4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56600"/>
            <a:ext cx="6178406" cy="4838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D065B8-0A88-D019-E362-B8173CBD43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928832"/>
            <a:ext cx="6179126" cy="2628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49B125-D14F-CA16-8E3E-69A9BEBD93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524375"/>
            <a:ext cx="6179127" cy="23336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DC0DFA-ABB7-5271-28D0-165A7F856D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7564" y="3461905"/>
            <a:ext cx="6136843" cy="329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908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0FE73-D452-BBAC-2B4A-6B4790595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E5EAC-E1A0-F15A-E3BA-074B98B6E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9433284" cy="3416300"/>
          </a:xfrm>
        </p:spPr>
        <p:txBody>
          <a:bodyPr/>
          <a:lstStyle/>
          <a:p>
            <a:pPr marL="182880" indent="-182880">
              <a:buFont typeface="Wingdings" panose="05000000000000000000" pitchFamily="2" charset="2"/>
              <a:buChar char="§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A 3D solid model of an ADEPT vehicle was created using gathered reference dimensions</a:t>
            </a:r>
          </a:p>
          <a:p>
            <a:pPr marL="182880" indent="-182880">
              <a:buFont typeface="Wingdings" panose="05000000000000000000" pitchFamily="2" charset="2"/>
              <a:buChar char="§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The aerodynamic forces and moments acting on the vehicle were determined by performing a CFD analysis on the created 3D solid model</a:t>
            </a:r>
          </a:p>
          <a:p>
            <a:pPr marL="182880" indent="-182880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The vehicle equations of motion were incorporated into a six degree of freedom (6DOF) simulation to model the system dynamics</a:t>
            </a:r>
          </a:p>
          <a:p>
            <a:pPr marL="582930" lvl="1" indent="-182880">
              <a:buFont typeface="Wingdings" panose="05000000000000000000" pitchFamily="2" charset="2"/>
              <a:buChar char="§"/>
            </a:pPr>
            <a:r>
              <a:rPr lang="en-US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The 6DOF simulation utilizes the ae</a:t>
            </a:r>
            <a:r>
              <a:rPr lang="en-US" dirty="0"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rodynamic data from the CFD analysis</a:t>
            </a:r>
            <a:endParaRPr lang="en-US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 marL="182880" indent="-182880">
              <a:buFont typeface="Wingdings" panose="05000000000000000000" pitchFamily="2" charset="2"/>
              <a:buChar char="§"/>
            </a:pPr>
            <a:r>
              <a:rPr lang="en-US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The 6DOF simulation was utilized to analyze control system performance</a:t>
            </a:r>
            <a:r>
              <a:rPr lang="en-US" dirty="0">
                <a:effectLst/>
                <a:ea typeface="DengXian" panose="02010600030101010101" pitchFamily="2" charset="-122"/>
              </a:rPr>
              <a:t> </a:t>
            </a:r>
          </a:p>
          <a:p>
            <a:pPr marL="182880" indent="-182880">
              <a:buFont typeface="Wingdings" panose="05000000000000000000" pitchFamily="2" charset="2"/>
              <a:buChar char="§"/>
            </a:pPr>
            <a:endParaRPr lang="en-US" dirty="0">
              <a:effectLst/>
              <a:ea typeface="DengXian" panose="02010600030101010101" pitchFamily="2" charset="-122"/>
            </a:endParaRPr>
          </a:p>
          <a:p>
            <a:pPr marL="0" indent="0">
              <a:buNone/>
            </a:pPr>
            <a:endParaRPr lang="en-US" sz="1800" dirty="0">
              <a:effectLst/>
              <a:ea typeface="DengXian" panose="02010600030101010101" pitchFamily="2" charset="-122"/>
            </a:endParaRPr>
          </a:p>
          <a:p>
            <a:pPr marL="182880" indent="-182880"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913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81E5D-3828-6E35-27D9-06EAA06B3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Aerodynamics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62D3A-C882-7414-6E38-A393075E2B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8807" y="2373906"/>
            <a:ext cx="5331229" cy="4023360"/>
          </a:xfrm>
        </p:spPr>
        <p:txBody>
          <a:bodyPr>
            <a:normAutofit/>
          </a:bodyPr>
          <a:lstStyle/>
          <a:p>
            <a:pPr marL="182880" indent="-182880" algn="thaiDist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 CFD analysis was performed using ANSYS Fluent to compute the aerodynamic force and moment coefficients of the vehicle and the control flaps for a set of configurations</a:t>
            </a:r>
          </a:p>
          <a:p>
            <a:pPr lvl="1" algn="thaiDist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conditions varied between configurations were as follows: angle of attack, sideslip angle, and flap deflection angles</a:t>
            </a:r>
          </a:p>
          <a:p>
            <a:pPr lvl="1" algn="thaiDist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All angles were varied from -20 to 20 degrees</a:t>
            </a:r>
          </a:p>
          <a:p>
            <a:pPr marL="182880" indent="-182880" algn="thaiDist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force and moment coefficients computed were saved into a database to be utilized by the simulation</a:t>
            </a:r>
          </a:p>
          <a:p>
            <a:pPr marL="182880" indent="-182880" algn="thaiDist">
              <a:buFont typeface="Wingdings" panose="05000000000000000000" pitchFamily="2" charset="2"/>
              <a:buChar char="§"/>
            </a:pPr>
            <a:endParaRPr lang="en-US" dirty="0"/>
          </a:p>
          <a:p>
            <a:pPr marL="182880" indent="-182880" algn="thaiDist">
              <a:buFont typeface="Wingdings" panose="05000000000000000000" pitchFamily="2" charset="2"/>
              <a:buChar char="§"/>
            </a:pPr>
            <a:endParaRPr lang="en-US" dirty="0"/>
          </a:p>
          <a:p>
            <a:pPr indent="-182880" algn="thaiDist">
              <a:buFont typeface="Wingdings" panose="05000000000000000000" pitchFamily="2" charset="2"/>
              <a:buChar char="§"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C853AFF-D6D8-49D0-8F94-CC806B4D4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2652" y="2547256"/>
            <a:ext cx="4742946" cy="3428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146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81E5D-3828-6E35-27D9-06EAA06B3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Aerodynamics -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62D3A-C882-7414-6E38-A393075E2B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8807" y="2205952"/>
            <a:ext cx="8351520" cy="4023360"/>
          </a:xfrm>
        </p:spPr>
        <p:txBody>
          <a:bodyPr>
            <a:normAutofit/>
          </a:bodyPr>
          <a:lstStyle/>
          <a:p>
            <a:pPr marL="182880" indent="-182880" algn="thaiDist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set of example results from the CFD analysis are shown below:</a:t>
            </a:r>
          </a:p>
          <a:p>
            <a:pPr indent="-182880" algn="thaiDist">
              <a:buFont typeface="Wingdings" panose="05000000000000000000" pitchFamily="2" charset="2"/>
              <a:buChar char="§"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F8A4864D-52A9-9C88-3648-3CFBD6844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470" y="2599391"/>
            <a:ext cx="5594808" cy="40233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D90E14-844B-CAF6-57B1-43741AC047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1278" y="2382984"/>
            <a:ext cx="5422209" cy="415921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76888A-5BC8-CFEB-80EA-CE9F660538FA}"/>
              </a:ext>
            </a:extLst>
          </p:cNvPr>
          <p:cNvSpPr txBox="1"/>
          <p:nvPr/>
        </p:nvSpPr>
        <p:spPr>
          <a:xfrm>
            <a:off x="1494478" y="6416078"/>
            <a:ext cx="3758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ADEPT Vehicle Main Structure CFD Results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FAE8D5-849D-1420-9E21-C705FEA0BC75}"/>
              </a:ext>
            </a:extLst>
          </p:cNvPr>
          <p:cNvSpPr txBox="1"/>
          <p:nvPr/>
        </p:nvSpPr>
        <p:spPr>
          <a:xfrm>
            <a:off x="7548523" y="6416078"/>
            <a:ext cx="3578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Flap Deflection CFD Results (0 </a:t>
            </a:r>
            <a:r>
              <a:rPr lang="en-US" sz="1600" b="1" dirty="0" err="1">
                <a:latin typeface="Calibri" panose="020F0502020204030204" pitchFamily="34" charset="0"/>
                <a:cs typeface="Calibri" panose="020F0502020204030204" pitchFamily="34" charset="0"/>
              </a:rPr>
              <a:t>AoA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 0 SS)</a:t>
            </a:r>
          </a:p>
        </p:txBody>
      </p:sp>
    </p:spTree>
    <p:extLst>
      <p:ext uri="{BB962C8B-B14F-4D97-AF65-F5344CB8AC3E}">
        <p14:creationId xmlns:p14="http://schemas.microsoft.com/office/powerpoint/2010/main" val="3509980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81E5D-3828-6E35-27D9-06EAA06B3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Equations of Motion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62D3A-C882-7414-6E38-A393075E2B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9891736" cy="34163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following equations of motion of the reentry vehicle are utilized in the simulation to model the system dynamics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744368-7041-1C59-027B-5913F50EE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7007" y="4124178"/>
            <a:ext cx="4248150" cy="10953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0FF7EA-AE85-C78B-6D01-B5DA8A0A50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8416" y="4207739"/>
            <a:ext cx="2647950" cy="762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224A0B-6048-5F98-085D-42FF9DED87C7}"/>
              </a:ext>
            </a:extLst>
          </p:cNvPr>
          <p:cNvSpPr txBox="1"/>
          <p:nvPr/>
        </p:nvSpPr>
        <p:spPr>
          <a:xfrm>
            <a:off x="3016483" y="3788187"/>
            <a:ext cx="1749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Linear Dynamics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416CEA-5FBA-852F-A68E-4795B7D92113}"/>
              </a:ext>
            </a:extLst>
          </p:cNvPr>
          <p:cNvSpPr txBox="1"/>
          <p:nvPr/>
        </p:nvSpPr>
        <p:spPr>
          <a:xfrm>
            <a:off x="7516006" y="3788187"/>
            <a:ext cx="2152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Rotational Dynamics</a:t>
            </a:r>
          </a:p>
        </p:txBody>
      </p:sp>
    </p:spTree>
    <p:extLst>
      <p:ext uri="{BB962C8B-B14F-4D97-AF65-F5344CB8AC3E}">
        <p14:creationId xmlns:p14="http://schemas.microsoft.com/office/powerpoint/2010/main" val="1295013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6870F-CB44-CE55-4229-C42561069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System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AA4FB-DE0C-C866-3091-D32BEFE99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5098063" cy="3751118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control system consists of three major submodules, all operating at a 500 Hz sample rate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guidance law takes the commanded heading angle and flight path angle and computes vehicle angle of attack, sideslip, and bank angle commands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Angle/Rate control module computes moment commands in the vehicle body frame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control allocation module computes the flap deflection angles required to achieve the commanded angular accelerations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6ACFD9-3C3E-B894-6241-E023AC3E20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603500"/>
            <a:ext cx="5883275" cy="298155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329988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0</TotalTime>
  <Words>3026</Words>
  <Application>Microsoft Office PowerPoint</Application>
  <PresentationFormat>Widescreen</PresentationFormat>
  <Paragraphs>304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Arial</vt:lpstr>
      <vt:lpstr>Calibri</vt:lpstr>
      <vt:lpstr>Cambria Math</vt:lpstr>
      <vt:lpstr>Century Gothic</vt:lpstr>
      <vt:lpstr>Times New Roman</vt:lpstr>
      <vt:lpstr>Wingdings</vt:lpstr>
      <vt:lpstr>Wingdings 3</vt:lpstr>
      <vt:lpstr>Ion Boardroom</vt:lpstr>
      <vt:lpstr>Control System Design for a Hypersonic Reentry Vehicle</vt:lpstr>
      <vt:lpstr>Topics</vt:lpstr>
      <vt:lpstr>Introduction</vt:lpstr>
      <vt:lpstr>Objectives</vt:lpstr>
      <vt:lpstr>Methodology</vt:lpstr>
      <vt:lpstr>Aerodynamics</vt:lpstr>
      <vt:lpstr>Aerodynamics - Results</vt:lpstr>
      <vt:lpstr>Equations of Motion</vt:lpstr>
      <vt:lpstr>Control System Architecture</vt:lpstr>
      <vt:lpstr>Guidance Law</vt:lpstr>
      <vt:lpstr>Guidance Law – Model Inversion (NDI)</vt:lpstr>
      <vt:lpstr>Guidance Law – Model Inversion (NDI continued)</vt:lpstr>
      <vt:lpstr>Guidance Law – Model Inversion (INDI)</vt:lpstr>
      <vt:lpstr>Guidance Law – Angle Allocation</vt:lpstr>
      <vt:lpstr>Angle and Rate Controller</vt:lpstr>
      <vt:lpstr>Angle and Rate Controller – Model Inversion (NDI)</vt:lpstr>
      <vt:lpstr>Angle and Rate Controller – Model Inversion (INDI)</vt:lpstr>
      <vt:lpstr>Control Allocation</vt:lpstr>
      <vt:lpstr>Analysis – Rate Controller</vt:lpstr>
      <vt:lpstr>Analysis – Angle Controller</vt:lpstr>
      <vt:lpstr>Analysis – Guidance Law Scenario One (Constant Input)</vt:lpstr>
      <vt:lpstr>Analysis – Guidance Law Scenario One (Constant Input)</vt:lpstr>
      <vt:lpstr>Analysis – Guidance Law Scenario Two (Ramp Input)</vt:lpstr>
      <vt:lpstr>Analysis – Guidance Law Scenario Two(Ramp Input)</vt:lpstr>
      <vt:lpstr>Flight Condition Variation</vt:lpstr>
      <vt:lpstr>Flight Condition Variation (Results)</vt:lpstr>
      <vt:lpstr>Parameter Uncertainty</vt:lpstr>
      <vt:lpstr>Parameter Uncertainty (Results)</vt:lpstr>
      <vt:lpstr>Conclusions</vt:lpstr>
      <vt:lpstr>Backup</vt:lpstr>
      <vt:lpstr>Vehicle Model</vt:lpstr>
      <vt:lpstr>Dynamic Inversion</vt:lpstr>
      <vt:lpstr>Dynamic Inversion</vt:lpstr>
      <vt:lpstr>Dynamic Inversion</vt:lpstr>
      <vt:lpstr>Dynamic Inversion</vt:lpstr>
      <vt:lpstr>Dynamic Inversion</vt:lpstr>
      <vt:lpstr>Analysis – Dynamic Inversion (Rate Control)</vt:lpstr>
      <vt:lpstr>Guidance Law – Model Inversion (INDI Filtering)</vt:lpstr>
      <vt:lpstr>Control Allocation (Cost Function Inputs)</vt:lpstr>
      <vt:lpstr>Analysis Overview</vt:lpstr>
      <vt:lpstr>Analysis – Dynamic Inversion (Rate Control)</vt:lpstr>
      <vt:lpstr>Analysis – Dynamic Inversion (Rate Control)</vt:lpstr>
      <vt:lpstr>Recommendations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Joshua Thomas Stokes</dc:creator>
  <cp:lastModifiedBy>Joshua Thomas Stokes</cp:lastModifiedBy>
  <cp:revision>32</cp:revision>
  <dcterms:created xsi:type="dcterms:W3CDTF">2022-09-25T20:25:23Z</dcterms:created>
  <dcterms:modified xsi:type="dcterms:W3CDTF">2022-11-03T05:38:16Z</dcterms:modified>
</cp:coreProperties>
</file>

<file path=docProps/thumbnail.jpeg>
</file>